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2" r:id="rId3"/>
    <p:sldId id="263" r:id="rId4"/>
    <p:sldId id="271" r:id="rId5"/>
    <p:sldId id="272" r:id="rId6"/>
    <p:sldId id="273" r:id="rId7"/>
    <p:sldId id="275" r:id="rId8"/>
    <p:sldId id="274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7AAF"/>
    <a:srgbClr val="FEE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image1.png>
</file>

<file path=ppt/media/image2.png>
</file>

<file path=ppt/media/image3.png>
</file>

<file path=ppt/media/image4.jpe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D46B9160-B0CF-F40A-8FDA-3A02D589D8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grpSp>
        <p:nvGrpSpPr>
          <p:cNvPr id="12" name="Agrupar 11">
            <a:extLst>
              <a:ext uri="{FF2B5EF4-FFF2-40B4-BE49-F238E27FC236}">
                <a16:creationId xmlns:a16="http://schemas.microsoft.com/office/drawing/2014/main" id="{0D401CA7-8CCF-CE66-E9F0-145AC5C9DBDF}"/>
              </a:ext>
            </a:extLst>
          </p:cNvPr>
          <p:cNvGrpSpPr/>
          <p:nvPr userDrawn="1"/>
        </p:nvGrpSpPr>
        <p:grpSpPr>
          <a:xfrm>
            <a:off x="849086" y="1097280"/>
            <a:ext cx="1132114" cy="1288869"/>
            <a:chOff x="849086" y="1097280"/>
            <a:chExt cx="1132114" cy="1288869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2F472DA4-D042-BDC0-3C0D-013AC586BC59}"/>
                </a:ext>
              </a:extLst>
            </p:cNvPr>
            <p:cNvSpPr/>
            <p:nvPr userDrawn="1"/>
          </p:nvSpPr>
          <p:spPr>
            <a:xfrm>
              <a:off x="1001486" y="1249680"/>
              <a:ext cx="979714" cy="1136469"/>
            </a:xfrm>
            <a:prstGeom prst="rect">
              <a:avLst/>
            </a:prstGeom>
            <a:noFill/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v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E05B3CB5-D7C4-43A9-FE5D-7BCAB24CB269}"/>
                </a:ext>
              </a:extLst>
            </p:cNvPr>
            <p:cNvSpPr/>
            <p:nvPr userDrawn="1"/>
          </p:nvSpPr>
          <p:spPr>
            <a:xfrm>
              <a:off x="849086" y="1097280"/>
              <a:ext cx="979714" cy="1136469"/>
            </a:xfrm>
            <a:prstGeom prst="rect">
              <a:avLst/>
            </a:prstGeom>
            <a:noFill/>
            <a:ln w="57150">
              <a:solidFill>
                <a:srgbClr val="FEE13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v</a:t>
              </a:r>
            </a:p>
          </p:txBody>
        </p:sp>
      </p:grpSp>
      <p:sp>
        <p:nvSpPr>
          <p:cNvPr id="13" name="Triângulo isósceles 12">
            <a:extLst>
              <a:ext uri="{FF2B5EF4-FFF2-40B4-BE49-F238E27FC236}">
                <a16:creationId xmlns:a16="http://schemas.microsoft.com/office/drawing/2014/main" id="{FAF018E4-0099-3C5D-E007-F04459ABAD6A}"/>
              </a:ext>
            </a:extLst>
          </p:cNvPr>
          <p:cNvSpPr/>
          <p:nvPr userDrawn="1"/>
        </p:nvSpPr>
        <p:spPr>
          <a:xfrm rot="5400000">
            <a:off x="4480146" y="2856001"/>
            <a:ext cx="1913707" cy="114599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8643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8DE23C-E7A2-5298-337B-427279D2F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407C92-4296-5077-B390-768A437AA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C5417A-3285-FA8B-5027-412771DFF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83BF653-192D-1317-2F56-E14D9EF96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21/09/2023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D7AC7C-8135-9712-2F77-830C116FD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5C72C23-C8C8-D261-4CB0-9D18DB1EA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4555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16C3EC-7F17-8E94-93A2-7B74434BF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2ED7B48-C3D6-24E7-F90C-19AECA4591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C62E62B-8A6A-399E-445C-362FBF74B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FCC40AD-99BD-23B9-BC3D-B96435BDF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21/09/2023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BC30CB1-1A5D-1F40-E4A7-D12D5CBED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B3726DC-648F-069D-D494-19F96CAB9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9570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33E50D-92C3-A559-228C-9DD9E4729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899E70C-D1A0-84CA-7CE8-F02FB9124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17655A-3254-971A-1142-F49658A3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21/09/2023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38FD3D-5755-D5B8-BE2E-80C1D83EE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03A14A-1891-0B5D-0D8A-321D54D0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11802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B81DA-7C04-A12D-BEE2-82A7846C8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394114E-947A-5A6C-3AB8-7709319EF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A240EE-459D-A624-D473-8E9F324DA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21/09/2023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EF2BB7-C5A0-D974-A502-B35A2AB58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2A957A1-93A8-91E1-1D99-D47E58C03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563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550F4E5-FB26-9B8C-75EE-D583E6B06046}"/>
              </a:ext>
            </a:extLst>
          </p:cNvPr>
          <p:cNvSpPr/>
          <p:nvPr userDrawn="1"/>
        </p:nvSpPr>
        <p:spPr>
          <a:xfrm>
            <a:off x="126274" y="84908"/>
            <a:ext cx="11939451" cy="6655526"/>
          </a:xfrm>
          <a:prstGeom prst="roundRect">
            <a:avLst>
              <a:gd name="adj" fmla="val 5797"/>
            </a:avLst>
          </a:prstGeom>
          <a:gradFill flip="none" rotWithShape="1">
            <a:gsLst>
              <a:gs pos="49000">
                <a:srgbClr val="FEE131"/>
              </a:gs>
              <a:gs pos="74000">
                <a:srgbClr val="FFC00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69EF3D3-8E22-CD97-48EA-BD559C3DC765}"/>
              </a:ext>
            </a:extLst>
          </p:cNvPr>
          <p:cNvSpPr/>
          <p:nvPr userDrawn="1"/>
        </p:nvSpPr>
        <p:spPr>
          <a:xfrm>
            <a:off x="11418073" y="401052"/>
            <a:ext cx="286247" cy="3066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0289D59-25B9-0E28-811D-158A0A319AD3}"/>
              </a:ext>
            </a:extLst>
          </p:cNvPr>
          <p:cNvSpPr/>
          <p:nvPr userDrawn="1"/>
        </p:nvSpPr>
        <p:spPr>
          <a:xfrm>
            <a:off x="11212664" y="567855"/>
            <a:ext cx="286247" cy="2796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A1DC954-1835-217E-BD31-634863CC1F90}"/>
              </a:ext>
            </a:extLst>
          </p:cNvPr>
          <p:cNvSpPr/>
          <p:nvPr userDrawn="1"/>
        </p:nvSpPr>
        <p:spPr>
          <a:xfrm>
            <a:off x="11418073" y="799850"/>
            <a:ext cx="291547" cy="261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79E42CCA-7F98-0CAD-7D05-F1F0B2F70071}"/>
              </a:ext>
            </a:extLst>
          </p:cNvPr>
          <p:cNvGrpSpPr/>
          <p:nvPr userDrawn="1"/>
        </p:nvGrpSpPr>
        <p:grpSpPr>
          <a:xfrm>
            <a:off x="900546" y="708900"/>
            <a:ext cx="1029195" cy="968346"/>
            <a:chOff x="849086" y="1097280"/>
            <a:chExt cx="1132114" cy="1288869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68165048-D033-7CA0-52F3-34FDEB91F40C}"/>
                </a:ext>
              </a:extLst>
            </p:cNvPr>
            <p:cNvSpPr/>
            <p:nvPr userDrawn="1"/>
          </p:nvSpPr>
          <p:spPr>
            <a:xfrm>
              <a:off x="1001486" y="1249680"/>
              <a:ext cx="979714" cy="1136469"/>
            </a:xfrm>
            <a:prstGeom prst="rect">
              <a:avLst/>
            </a:prstGeom>
            <a:noFill/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A1EAFA09-6484-548F-CB66-E99097A55E2C}"/>
                </a:ext>
              </a:extLst>
            </p:cNvPr>
            <p:cNvSpPr/>
            <p:nvPr userDrawn="1"/>
          </p:nvSpPr>
          <p:spPr>
            <a:xfrm>
              <a:off x="849086" y="1097280"/>
              <a:ext cx="979714" cy="1136469"/>
            </a:xfrm>
            <a:prstGeom prst="rect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84056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550F4E5-FB26-9B8C-75EE-D583E6B06046}"/>
              </a:ext>
            </a:extLst>
          </p:cNvPr>
          <p:cNvSpPr/>
          <p:nvPr userDrawn="1"/>
        </p:nvSpPr>
        <p:spPr>
          <a:xfrm>
            <a:off x="126274" y="84908"/>
            <a:ext cx="11939451" cy="6655526"/>
          </a:xfrm>
          <a:prstGeom prst="roundRect">
            <a:avLst>
              <a:gd name="adj" fmla="val 5797"/>
            </a:avLst>
          </a:prstGeom>
          <a:gradFill flip="none" rotWithShape="1">
            <a:gsLst>
              <a:gs pos="49000">
                <a:srgbClr val="FEE131"/>
              </a:gs>
              <a:gs pos="74000">
                <a:srgbClr val="FFC00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Diagonais Recortados 1">
            <a:extLst>
              <a:ext uri="{FF2B5EF4-FFF2-40B4-BE49-F238E27FC236}">
                <a16:creationId xmlns:a16="http://schemas.microsoft.com/office/drawing/2014/main" id="{AE92B2A3-E8E1-9266-4462-B81FA846D5C3}"/>
              </a:ext>
            </a:extLst>
          </p:cNvPr>
          <p:cNvSpPr/>
          <p:nvPr userDrawn="1"/>
        </p:nvSpPr>
        <p:spPr>
          <a:xfrm flipH="1">
            <a:off x="6930886" y="2931000"/>
            <a:ext cx="4688209" cy="3485322"/>
          </a:xfrm>
          <a:prstGeom prst="snip2Diag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Diagonais Recortados 5">
            <a:extLst>
              <a:ext uri="{FF2B5EF4-FFF2-40B4-BE49-F238E27FC236}">
                <a16:creationId xmlns:a16="http://schemas.microsoft.com/office/drawing/2014/main" id="{C0D201B2-EBD1-16CD-D409-4D6A4E6515B7}"/>
              </a:ext>
            </a:extLst>
          </p:cNvPr>
          <p:cNvSpPr/>
          <p:nvPr userDrawn="1"/>
        </p:nvSpPr>
        <p:spPr>
          <a:xfrm flipH="1">
            <a:off x="477077" y="1678667"/>
            <a:ext cx="5724937" cy="2193238"/>
          </a:xfrm>
          <a:prstGeom prst="snip2Diag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: Cantos Diagonais Recortados 6">
            <a:extLst>
              <a:ext uri="{FF2B5EF4-FFF2-40B4-BE49-F238E27FC236}">
                <a16:creationId xmlns:a16="http://schemas.microsoft.com/office/drawing/2014/main" id="{24E91A4C-65A5-D999-8782-75C37E031854}"/>
              </a:ext>
            </a:extLst>
          </p:cNvPr>
          <p:cNvSpPr/>
          <p:nvPr userDrawn="1"/>
        </p:nvSpPr>
        <p:spPr>
          <a:xfrm flipH="1">
            <a:off x="516832" y="4216459"/>
            <a:ext cx="5724937" cy="2284025"/>
          </a:xfrm>
          <a:prstGeom prst="snip2Diag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7102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bg>
      <p:bgPr>
        <a:solidFill>
          <a:srgbClr val="FEE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550F4E5-FB26-9B8C-75EE-D583E6B06046}"/>
              </a:ext>
            </a:extLst>
          </p:cNvPr>
          <p:cNvSpPr/>
          <p:nvPr userDrawn="1"/>
        </p:nvSpPr>
        <p:spPr>
          <a:xfrm>
            <a:off x="126274" y="84908"/>
            <a:ext cx="11939451" cy="6655526"/>
          </a:xfrm>
          <a:prstGeom prst="roundRect">
            <a:avLst>
              <a:gd name="adj" fmla="val 57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69EF3D3-8E22-CD97-48EA-BD559C3DC765}"/>
              </a:ext>
            </a:extLst>
          </p:cNvPr>
          <p:cNvSpPr/>
          <p:nvPr userDrawn="1"/>
        </p:nvSpPr>
        <p:spPr>
          <a:xfrm>
            <a:off x="11418073" y="401052"/>
            <a:ext cx="286247" cy="3066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0289D59-25B9-0E28-811D-158A0A319AD3}"/>
              </a:ext>
            </a:extLst>
          </p:cNvPr>
          <p:cNvSpPr/>
          <p:nvPr userDrawn="1"/>
        </p:nvSpPr>
        <p:spPr>
          <a:xfrm>
            <a:off x="11212664" y="567855"/>
            <a:ext cx="286247" cy="2796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A1DC954-1835-217E-BD31-634863CC1F90}"/>
              </a:ext>
            </a:extLst>
          </p:cNvPr>
          <p:cNvSpPr/>
          <p:nvPr userDrawn="1"/>
        </p:nvSpPr>
        <p:spPr>
          <a:xfrm>
            <a:off x="11418073" y="799850"/>
            <a:ext cx="291547" cy="261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79E42CCA-7F98-0CAD-7D05-F1F0B2F70071}"/>
              </a:ext>
            </a:extLst>
          </p:cNvPr>
          <p:cNvGrpSpPr/>
          <p:nvPr userDrawn="1"/>
        </p:nvGrpSpPr>
        <p:grpSpPr>
          <a:xfrm>
            <a:off x="900546" y="708900"/>
            <a:ext cx="1029195" cy="968346"/>
            <a:chOff x="849086" y="1097280"/>
            <a:chExt cx="1132114" cy="1288869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68165048-D033-7CA0-52F3-34FDEB91F40C}"/>
                </a:ext>
              </a:extLst>
            </p:cNvPr>
            <p:cNvSpPr/>
            <p:nvPr userDrawn="1"/>
          </p:nvSpPr>
          <p:spPr>
            <a:xfrm>
              <a:off x="1001486" y="1249680"/>
              <a:ext cx="979714" cy="1136469"/>
            </a:xfrm>
            <a:prstGeom prst="rect">
              <a:avLst/>
            </a:prstGeom>
            <a:noFill/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A1EAFA09-6484-548F-CB66-E99097A55E2C}"/>
                </a:ext>
              </a:extLst>
            </p:cNvPr>
            <p:cNvSpPr/>
            <p:nvPr userDrawn="1"/>
          </p:nvSpPr>
          <p:spPr>
            <a:xfrm>
              <a:off x="849086" y="1097280"/>
              <a:ext cx="979714" cy="1136469"/>
            </a:xfrm>
            <a:prstGeom prst="rect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90113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bg>
      <p:bgPr>
        <a:solidFill>
          <a:srgbClr val="FEE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550F4E5-FB26-9B8C-75EE-D583E6B06046}"/>
              </a:ext>
            </a:extLst>
          </p:cNvPr>
          <p:cNvSpPr/>
          <p:nvPr userDrawn="1"/>
        </p:nvSpPr>
        <p:spPr>
          <a:xfrm>
            <a:off x="126274" y="84908"/>
            <a:ext cx="11939451" cy="6655526"/>
          </a:xfrm>
          <a:prstGeom prst="roundRect">
            <a:avLst>
              <a:gd name="adj" fmla="val 57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69EF3D3-8E22-CD97-48EA-BD559C3DC765}"/>
              </a:ext>
            </a:extLst>
          </p:cNvPr>
          <p:cNvSpPr/>
          <p:nvPr userDrawn="1"/>
        </p:nvSpPr>
        <p:spPr>
          <a:xfrm>
            <a:off x="11418073" y="401052"/>
            <a:ext cx="286247" cy="3066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0289D59-25B9-0E28-811D-158A0A319AD3}"/>
              </a:ext>
            </a:extLst>
          </p:cNvPr>
          <p:cNvSpPr/>
          <p:nvPr userDrawn="1"/>
        </p:nvSpPr>
        <p:spPr>
          <a:xfrm>
            <a:off x="11212664" y="567855"/>
            <a:ext cx="286247" cy="2796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A1DC954-1835-217E-BD31-634863CC1F90}"/>
              </a:ext>
            </a:extLst>
          </p:cNvPr>
          <p:cNvSpPr/>
          <p:nvPr userDrawn="1"/>
        </p:nvSpPr>
        <p:spPr>
          <a:xfrm>
            <a:off x="11418073" y="799850"/>
            <a:ext cx="291547" cy="261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EEF0C9C-7E17-7937-F74D-D47931AE1916}"/>
              </a:ext>
            </a:extLst>
          </p:cNvPr>
          <p:cNvSpPr/>
          <p:nvPr userDrawn="1"/>
        </p:nvSpPr>
        <p:spPr>
          <a:xfrm>
            <a:off x="6923314" y="84908"/>
            <a:ext cx="5142411" cy="6655526"/>
          </a:xfrm>
          <a:prstGeom prst="rect">
            <a:avLst/>
          </a:prstGeom>
          <a:solidFill>
            <a:srgbClr val="FEE13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Lágrima 6">
            <a:extLst>
              <a:ext uri="{FF2B5EF4-FFF2-40B4-BE49-F238E27FC236}">
                <a16:creationId xmlns:a16="http://schemas.microsoft.com/office/drawing/2014/main" id="{20D77293-DE07-92E8-C606-579BD0C3B554}"/>
              </a:ext>
            </a:extLst>
          </p:cNvPr>
          <p:cNvSpPr/>
          <p:nvPr userDrawn="1"/>
        </p:nvSpPr>
        <p:spPr>
          <a:xfrm flipH="1">
            <a:off x="5782490" y="1840065"/>
            <a:ext cx="4210595" cy="3737775"/>
          </a:xfrm>
          <a:prstGeom prst="teardrop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7721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7BB516-EEF0-F8E0-1F9E-74D2545F0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9CAE69-83BD-464F-6500-D8AE30447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B942FFD-F48D-5FAB-FC20-CCAEC0BCA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1354C8-BB5D-E5C6-7025-E2B34587D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21/09/2023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36D0C5D-17F9-B4A1-3DED-FDE44272C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DC75043-DFB5-496B-AD09-525B0D04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0375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17397E-34F6-85C0-1C5B-E77F71EF7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5183E6-C413-0D4E-CBD4-5B49A3DC6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37460CC-603E-CB63-CE3F-7A1A7C5B8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153BC1-BB68-8B34-72C1-EE123502C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4E05468-BE95-853D-9370-5CFD00279C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4CD9CCC-E40C-038B-71AA-AEDA7E189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21/09/2023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8A91345-EB4B-1B07-20B1-4419D5223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F12118B-0FE4-E17A-6E42-C5558791C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4664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81FD9-4A59-7B41-7603-1C227F87D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E6EA0E5-37CA-7DB4-D967-B7ED31676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21/09/2023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C249007-C115-6070-ABF9-81B6C68C0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2554E83-8F56-0D45-9735-5F4B6F9F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0335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6D2D1E0-DB40-405D-369A-FA688D5E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21/09/2023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63C2C00-1FBE-B3A2-976A-FFF3BCB2C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8486172-BDB9-18CE-BC2F-80693C90B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3394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63C9EA0-6621-9F85-3223-B405244D0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4D3C83-F470-CB9E-A67E-8B4357DDC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9293D8-FCFA-96A0-F53A-17DA7429D2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24872-DBAC-45A8-9E08-D754CDDFDB0B}" type="datetimeFigureOut">
              <a:rPr lang="pt-BR" smtClean="0"/>
              <a:t>21/09/2023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1D2BDA-B63A-E95E-449C-58F05E86D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279F14-7007-261D-74A2-586DC766D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991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62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4B57ADB0-6007-0CC4-DD31-1DE0A17BB766}"/>
              </a:ext>
            </a:extLst>
          </p:cNvPr>
          <p:cNvSpPr txBox="1"/>
          <p:nvPr/>
        </p:nvSpPr>
        <p:spPr>
          <a:xfrm>
            <a:off x="1364844" y="1629635"/>
            <a:ext cx="3670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Eras Light ITC" panose="020B0402030504020804" pitchFamily="34" charset="0"/>
                <a:cs typeface="Calibri" panose="020F0502020204030204" pitchFamily="34" charset="0"/>
              </a:rPr>
              <a:t>Audiência Pública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F0A8100-FF4F-BBCE-3F60-1FEB0640E76D}"/>
              </a:ext>
            </a:extLst>
          </p:cNvPr>
          <p:cNvSpPr txBox="1"/>
          <p:nvPr/>
        </p:nvSpPr>
        <p:spPr>
          <a:xfrm>
            <a:off x="390122" y="2988443"/>
            <a:ext cx="48974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Segundo quadrimestre</a:t>
            </a:r>
          </a:p>
          <a:p>
            <a:pPr algn="ctr"/>
            <a:r>
              <a:rPr lang="pt-BR" sz="32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2023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2609E9F-961B-DB8E-4B0E-98920D3B2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83" b="90780" l="8209" r="88806">
                        <a14:foregroundMark x1="83582" y1="26241" x2="84328" y2="50355"/>
                        <a14:foregroundMark x1="29104" y1="8511" x2="68657" y2="9220"/>
                        <a14:foregroundMark x1="68657" y1="9220" x2="72388" y2="14894"/>
                        <a14:foregroundMark x1="47761" y1="7092" x2="68657" y2="7801"/>
                        <a14:foregroundMark x1="14179" y1="65957" x2="26866" y2="80142"/>
                        <a14:foregroundMark x1="26866" y1="80142" x2="44030" y2="90780"/>
                        <a14:foregroundMark x1="46269" y1="90780" x2="55224" y2="90071"/>
                        <a14:foregroundMark x1="56716" y1="89362" x2="79851" y2="73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097" y="5275663"/>
            <a:ext cx="822173" cy="86512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D00750E-410D-829F-B15A-34C2FA615CC6}"/>
              </a:ext>
            </a:extLst>
          </p:cNvPr>
          <p:cNvSpPr txBox="1"/>
          <p:nvPr/>
        </p:nvSpPr>
        <p:spPr>
          <a:xfrm>
            <a:off x="1258957" y="6198503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latin typeface="Eras Light ITC" panose="020B0402030504020804" pitchFamily="34" charset="0"/>
              </a:rPr>
              <a:t>Secretaria Municipal de Saúde</a:t>
            </a:r>
          </a:p>
        </p:txBody>
      </p:sp>
    </p:spTree>
    <p:extLst>
      <p:ext uri="{BB962C8B-B14F-4D97-AF65-F5344CB8AC3E}">
        <p14:creationId xmlns:p14="http://schemas.microsoft.com/office/powerpoint/2010/main" val="2149471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25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2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/>
          <p:bldP spid="4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F44B3DC-A901-6376-E998-198C2D038FB8}"/>
              </a:ext>
            </a:extLst>
          </p:cNvPr>
          <p:cNvSpPr txBox="1"/>
          <p:nvPr/>
        </p:nvSpPr>
        <p:spPr>
          <a:xfrm>
            <a:off x="1285461" y="821634"/>
            <a:ext cx="414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Light ITC" panose="020B0402030504020804" pitchFamily="34" charset="0"/>
                <a:cs typeface="Calibri" panose="020F0502020204030204" pitchFamily="34" charset="0"/>
              </a:rPr>
              <a:t>Cadastros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FF105-BA59-066D-4023-6D2258536D3C}"/>
              </a:ext>
            </a:extLst>
          </p:cNvPr>
          <p:cNvSpPr txBox="1"/>
          <p:nvPr/>
        </p:nvSpPr>
        <p:spPr>
          <a:xfrm>
            <a:off x="1693170" y="1398182"/>
            <a:ext cx="93220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População com critérios de ponderação</a:t>
            </a:r>
          </a:p>
        </p:txBody>
      </p: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0146DE33-6EB8-89BF-A2F0-631A59E82E1A}"/>
              </a:ext>
            </a:extLst>
          </p:cNvPr>
          <p:cNvGrpSpPr/>
          <p:nvPr/>
        </p:nvGrpSpPr>
        <p:grpSpPr>
          <a:xfrm>
            <a:off x="1207352" y="3248455"/>
            <a:ext cx="9777296" cy="1537860"/>
            <a:chOff x="1125417" y="2889638"/>
            <a:chExt cx="9777296" cy="1537860"/>
          </a:xfrm>
        </p:grpSpPr>
        <p:grpSp>
          <p:nvGrpSpPr>
            <p:cNvPr id="41" name="Agrupar 40">
              <a:extLst>
                <a:ext uri="{FF2B5EF4-FFF2-40B4-BE49-F238E27FC236}">
                  <a16:creationId xmlns:a16="http://schemas.microsoft.com/office/drawing/2014/main" id="{B2976A32-DB71-5506-D049-945CDD6D84BC}"/>
                </a:ext>
              </a:extLst>
            </p:cNvPr>
            <p:cNvGrpSpPr/>
            <p:nvPr/>
          </p:nvGrpSpPr>
          <p:grpSpPr>
            <a:xfrm>
              <a:off x="1125417" y="2889638"/>
              <a:ext cx="2079415" cy="1537860"/>
              <a:chOff x="1012873" y="2734892"/>
              <a:chExt cx="2079415" cy="1537860"/>
            </a:xfrm>
          </p:grpSpPr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3A95ABD6-3C2C-8F45-96D8-6E226392B4D0}"/>
                  </a:ext>
                </a:extLst>
              </p:cNvPr>
              <p:cNvSpPr txBox="1"/>
              <p:nvPr/>
            </p:nvSpPr>
            <p:spPr>
              <a:xfrm>
                <a:off x="1012873" y="2734892"/>
                <a:ext cx="207941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>
                    <a:latin typeface="Eras Light ITC" panose="020B0402030504020804" pitchFamily="34" charset="0"/>
                  </a:rPr>
                  <a:t>Maio/2023</a:t>
                </a:r>
              </a:p>
            </p:txBody>
          </p:sp>
          <p:grpSp>
            <p:nvGrpSpPr>
              <p:cNvPr id="22" name="Agrupar 21">
                <a:extLst>
                  <a:ext uri="{FF2B5EF4-FFF2-40B4-BE49-F238E27FC236}">
                    <a16:creationId xmlns:a16="http://schemas.microsoft.com/office/drawing/2014/main" id="{86A64A95-960C-CE9B-C281-9FE9E176E5AB}"/>
                  </a:ext>
                </a:extLst>
              </p:cNvPr>
              <p:cNvGrpSpPr/>
              <p:nvPr/>
            </p:nvGrpSpPr>
            <p:grpSpPr>
              <a:xfrm>
                <a:off x="1129237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18" name="Imagem 17">
                  <a:extLst>
                    <a:ext uri="{FF2B5EF4-FFF2-40B4-BE49-F238E27FC236}">
                      <a16:creationId xmlns:a16="http://schemas.microsoft.com/office/drawing/2014/main" id="{EE0DAF47-8C5E-C91B-6AD7-AECCABA808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20" name="Imagem 19">
                  <a:extLst>
                    <a:ext uri="{FF2B5EF4-FFF2-40B4-BE49-F238E27FC236}">
                      <a16:creationId xmlns:a16="http://schemas.microsoft.com/office/drawing/2014/main" id="{9A009FE8-58E0-7E7B-0B05-3BE0C47CCE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D57B272F-2212-B5A2-A879-5AABBA85E311}"/>
                </a:ext>
              </a:extLst>
            </p:cNvPr>
            <p:cNvGrpSpPr/>
            <p:nvPr/>
          </p:nvGrpSpPr>
          <p:grpSpPr>
            <a:xfrm>
              <a:off x="3884904" y="2889638"/>
              <a:ext cx="1850186" cy="1537860"/>
              <a:chOff x="3693115" y="2734892"/>
              <a:chExt cx="1850186" cy="1537860"/>
            </a:xfrm>
          </p:grpSpPr>
          <p:sp>
            <p:nvSpPr>
              <p:cNvPr id="25" name="CaixaDeTexto 24">
                <a:extLst>
                  <a:ext uri="{FF2B5EF4-FFF2-40B4-BE49-F238E27FC236}">
                    <a16:creationId xmlns:a16="http://schemas.microsoft.com/office/drawing/2014/main" id="{52E9CEBB-8508-C04E-C5AE-84D8C838D9EB}"/>
                  </a:ext>
                </a:extLst>
              </p:cNvPr>
              <p:cNvSpPr txBox="1"/>
              <p:nvPr/>
            </p:nvSpPr>
            <p:spPr>
              <a:xfrm>
                <a:off x="3693115" y="2734892"/>
                <a:ext cx="185018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 err="1">
                    <a:latin typeface="Eras Light ITC" panose="020B0402030504020804" pitchFamily="34" charset="0"/>
                  </a:rPr>
                  <a:t>Jun</a:t>
                </a:r>
                <a:r>
                  <a:rPr lang="pt-BR" sz="3200" b="1" dirty="0">
                    <a:latin typeface="Eras Light ITC" panose="020B0402030504020804" pitchFamily="34" charset="0"/>
                  </a:rPr>
                  <a:t>/2023</a:t>
                </a:r>
              </a:p>
            </p:txBody>
          </p:sp>
          <p:grpSp>
            <p:nvGrpSpPr>
              <p:cNvPr id="26" name="Agrupar 25">
                <a:extLst>
                  <a:ext uri="{FF2B5EF4-FFF2-40B4-BE49-F238E27FC236}">
                    <a16:creationId xmlns:a16="http://schemas.microsoft.com/office/drawing/2014/main" id="{BAD61E9E-03A1-C82A-2B27-2BEB152D6AA5}"/>
                  </a:ext>
                </a:extLst>
              </p:cNvPr>
              <p:cNvGrpSpPr/>
              <p:nvPr/>
            </p:nvGrpSpPr>
            <p:grpSpPr>
              <a:xfrm>
                <a:off x="3694865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27" name="Imagem 26">
                  <a:extLst>
                    <a:ext uri="{FF2B5EF4-FFF2-40B4-BE49-F238E27FC236}">
                      <a16:creationId xmlns:a16="http://schemas.microsoft.com/office/drawing/2014/main" id="{75F6F180-8817-6EFB-3E2A-1568D763AA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28" name="Imagem 27">
                  <a:extLst>
                    <a:ext uri="{FF2B5EF4-FFF2-40B4-BE49-F238E27FC236}">
                      <a16:creationId xmlns:a16="http://schemas.microsoft.com/office/drawing/2014/main" id="{63EC07AE-069D-5226-46AF-1A84CC8EBD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3CB473E1-A418-895F-9879-763AD2EDF8C8}"/>
                </a:ext>
              </a:extLst>
            </p:cNvPr>
            <p:cNvGrpSpPr/>
            <p:nvPr/>
          </p:nvGrpSpPr>
          <p:grpSpPr>
            <a:xfrm>
              <a:off x="6415162" y="2889638"/>
              <a:ext cx="1846686" cy="1537860"/>
              <a:chOff x="6270986" y="2734892"/>
              <a:chExt cx="1846686" cy="1537860"/>
            </a:xfrm>
          </p:grpSpPr>
          <p:sp>
            <p:nvSpPr>
              <p:cNvPr id="30" name="CaixaDeTexto 29">
                <a:extLst>
                  <a:ext uri="{FF2B5EF4-FFF2-40B4-BE49-F238E27FC236}">
                    <a16:creationId xmlns:a16="http://schemas.microsoft.com/office/drawing/2014/main" id="{9AC300AF-8CF4-7595-E5AB-6C484777114C}"/>
                  </a:ext>
                </a:extLst>
              </p:cNvPr>
              <p:cNvSpPr txBox="1"/>
              <p:nvPr/>
            </p:nvSpPr>
            <p:spPr>
              <a:xfrm>
                <a:off x="6347783" y="2734892"/>
                <a:ext cx="16930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>
                    <a:latin typeface="Eras Light ITC" panose="020B0402030504020804" pitchFamily="34" charset="0"/>
                  </a:rPr>
                  <a:t>Jul/2023</a:t>
                </a:r>
              </a:p>
            </p:txBody>
          </p:sp>
          <p:grpSp>
            <p:nvGrpSpPr>
              <p:cNvPr id="31" name="Agrupar 30">
                <a:extLst>
                  <a:ext uri="{FF2B5EF4-FFF2-40B4-BE49-F238E27FC236}">
                    <a16:creationId xmlns:a16="http://schemas.microsoft.com/office/drawing/2014/main" id="{18C96E59-0131-6878-9C11-3404B444B378}"/>
                  </a:ext>
                </a:extLst>
              </p:cNvPr>
              <p:cNvGrpSpPr/>
              <p:nvPr/>
            </p:nvGrpSpPr>
            <p:grpSpPr>
              <a:xfrm>
                <a:off x="6270986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32" name="Imagem 31">
                  <a:extLst>
                    <a:ext uri="{FF2B5EF4-FFF2-40B4-BE49-F238E27FC236}">
                      <a16:creationId xmlns:a16="http://schemas.microsoft.com/office/drawing/2014/main" id="{839E3467-88D4-9E75-7DF9-B440831459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33" name="Imagem 32">
                  <a:extLst>
                    <a:ext uri="{FF2B5EF4-FFF2-40B4-BE49-F238E27FC236}">
                      <a16:creationId xmlns:a16="http://schemas.microsoft.com/office/drawing/2014/main" id="{627AE93F-6C97-8853-AEF4-13D0ECCAA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3" name="Agrupar 42">
              <a:extLst>
                <a:ext uri="{FF2B5EF4-FFF2-40B4-BE49-F238E27FC236}">
                  <a16:creationId xmlns:a16="http://schemas.microsoft.com/office/drawing/2014/main" id="{F1E056EC-189F-1FCD-D9F0-1C1DC0F6679A}"/>
                </a:ext>
              </a:extLst>
            </p:cNvPr>
            <p:cNvGrpSpPr/>
            <p:nvPr/>
          </p:nvGrpSpPr>
          <p:grpSpPr>
            <a:xfrm>
              <a:off x="8941920" y="2889638"/>
              <a:ext cx="1960793" cy="1537860"/>
              <a:chOff x="8829376" y="2734892"/>
              <a:chExt cx="1960793" cy="1537860"/>
            </a:xfrm>
          </p:grpSpPr>
          <p:sp>
            <p:nvSpPr>
              <p:cNvPr id="35" name="CaixaDeTexto 34">
                <a:extLst>
                  <a:ext uri="{FF2B5EF4-FFF2-40B4-BE49-F238E27FC236}">
                    <a16:creationId xmlns:a16="http://schemas.microsoft.com/office/drawing/2014/main" id="{E5BA0E62-663F-7F01-137E-DAFACD09BF69}"/>
                  </a:ext>
                </a:extLst>
              </p:cNvPr>
              <p:cNvSpPr txBox="1"/>
              <p:nvPr/>
            </p:nvSpPr>
            <p:spPr>
              <a:xfrm>
                <a:off x="8829376" y="2734892"/>
                <a:ext cx="196079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 err="1">
                    <a:latin typeface="Eras Light ITC" panose="020B0402030504020804" pitchFamily="34" charset="0"/>
                  </a:rPr>
                  <a:t>Ago</a:t>
                </a:r>
                <a:r>
                  <a:rPr lang="pt-BR" sz="3200" b="1" dirty="0">
                    <a:latin typeface="Eras Light ITC" panose="020B0402030504020804" pitchFamily="34" charset="0"/>
                  </a:rPr>
                  <a:t>/2023</a:t>
                </a:r>
              </a:p>
            </p:txBody>
          </p:sp>
          <p:grpSp>
            <p:nvGrpSpPr>
              <p:cNvPr id="36" name="Agrupar 35">
                <a:extLst>
                  <a:ext uri="{FF2B5EF4-FFF2-40B4-BE49-F238E27FC236}">
                    <a16:creationId xmlns:a16="http://schemas.microsoft.com/office/drawing/2014/main" id="{D674FBE5-ACA0-1F77-DE06-A32736DFB252}"/>
                  </a:ext>
                </a:extLst>
              </p:cNvPr>
              <p:cNvGrpSpPr/>
              <p:nvPr/>
            </p:nvGrpSpPr>
            <p:grpSpPr>
              <a:xfrm>
                <a:off x="8886429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37" name="Imagem 36">
                  <a:extLst>
                    <a:ext uri="{FF2B5EF4-FFF2-40B4-BE49-F238E27FC236}">
                      <a16:creationId xmlns:a16="http://schemas.microsoft.com/office/drawing/2014/main" id="{4B48A50F-E079-0626-0539-303F00F2BB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38" name="Imagem 37">
                  <a:extLst>
                    <a:ext uri="{FF2B5EF4-FFF2-40B4-BE49-F238E27FC236}">
                      <a16:creationId xmlns:a16="http://schemas.microsoft.com/office/drawing/2014/main" id="{A74033D7-0770-7B4E-73D0-6D9CDABBEA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FAD07DAE-9523-11F8-41C2-6E73ED963701}"/>
                </a:ext>
              </a:extLst>
            </p:cNvPr>
            <p:cNvSpPr txBox="1"/>
            <p:nvPr/>
          </p:nvSpPr>
          <p:spPr>
            <a:xfrm flipH="1">
              <a:off x="1475884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31.280</a:t>
              </a: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810939FD-6785-0015-9389-50D8EE8CC999}"/>
                </a:ext>
              </a:extLst>
            </p:cNvPr>
            <p:cNvSpPr txBox="1"/>
            <p:nvPr/>
          </p:nvSpPr>
          <p:spPr>
            <a:xfrm flipH="1">
              <a:off x="4120759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31.438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0881C6DB-E6DC-6FD6-3BC1-11B9B844516F}"/>
                </a:ext>
              </a:extLst>
            </p:cNvPr>
            <p:cNvSpPr txBox="1"/>
            <p:nvPr/>
          </p:nvSpPr>
          <p:spPr>
            <a:xfrm flipH="1">
              <a:off x="6649267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31.372</a:t>
              </a:r>
            </a:p>
          </p:txBody>
        </p: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0F100435-58AE-1B5A-154E-FD6A0301934D}"/>
                </a:ext>
              </a:extLst>
            </p:cNvPr>
            <p:cNvSpPr txBox="1"/>
            <p:nvPr/>
          </p:nvSpPr>
          <p:spPr>
            <a:xfrm flipH="1">
              <a:off x="9233078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31.344</a:t>
              </a:r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2A606590-CDEE-5736-24F7-8051A5DF0089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</p:spTree>
    <p:extLst>
      <p:ext uri="{BB962C8B-B14F-4D97-AF65-F5344CB8AC3E}">
        <p14:creationId xmlns:p14="http://schemas.microsoft.com/office/powerpoint/2010/main" val="3158201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2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aixaDeTexto 28">
            <a:extLst>
              <a:ext uri="{FF2B5EF4-FFF2-40B4-BE49-F238E27FC236}">
                <a16:creationId xmlns:a16="http://schemas.microsoft.com/office/drawing/2014/main" id="{E45BD607-1258-A778-72CB-9CEC23AD91CE}"/>
              </a:ext>
            </a:extLst>
          </p:cNvPr>
          <p:cNvSpPr txBox="1"/>
          <p:nvPr/>
        </p:nvSpPr>
        <p:spPr>
          <a:xfrm>
            <a:off x="1285461" y="821634"/>
            <a:ext cx="414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Light ITC" panose="020B0402030504020804" pitchFamily="34" charset="0"/>
                <a:cs typeface="Calibri" panose="020F0502020204030204" pitchFamily="34" charset="0"/>
              </a:rPr>
              <a:t>Cadastros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839B2878-4CEC-5612-A038-CD681C292FDB}"/>
              </a:ext>
            </a:extLst>
          </p:cNvPr>
          <p:cNvSpPr txBox="1"/>
          <p:nvPr/>
        </p:nvSpPr>
        <p:spPr>
          <a:xfrm>
            <a:off x="1693170" y="1398182"/>
            <a:ext cx="93220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População geral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4CDE0441-0754-2DDB-A904-17C873B8C6CB}"/>
              </a:ext>
            </a:extLst>
          </p:cNvPr>
          <p:cNvGrpSpPr/>
          <p:nvPr/>
        </p:nvGrpSpPr>
        <p:grpSpPr>
          <a:xfrm>
            <a:off x="1207352" y="3248455"/>
            <a:ext cx="9777296" cy="1537860"/>
            <a:chOff x="1125417" y="2889638"/>
            <a:chExt cx="9777296" cy="1537860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21D8A772-D15B-EAAB-2AFC-643EDD19E321}"/>
                </a:ext>
              </a:extLst>
            </p:cNvPr>
            <p:cNvGrpSpPr/>
            <p:nvPr/>
          </p:nvGrpSpPr>
          <p:grpSpPr>
            <a:xfrm>
              <a:off x="1125417" y="2889638"/>
              <a:ext cx="2079415" cy="1537860"/>
              <a:chOff x="1012873" y="2734892"/>
              <a:chExt cx="2079415" cy="1537860"/>
            </a:xfrm>
          </p:grpSpPr>
          <p:sp>
            <p:nvSpPr>
              <p:cNvPr id="52" name="CaixaDeTexto 51">
                <a:extLst>
                  <a:ext uri="{FF2B5EF4-FFF2-40B4-BE49-F238E27FC236}">
                    <a16:creationId xmlns:a16="http://schemas.microsoft.com/office/drawing/2014/main" id="{D675A72A-526D-E1E1-AC5F-D1C2E7483916}"/>
                  </a:ext>
                </a:extLst>
              </p:cNvPr>
              <p:cNvSpPr txBox="1"/>
              <p:nvPr/>
            </p:nvSpPr>
            <p:spPr>
              <a:xfrm>
                <a:off x="1012873" y="2734892"/>
                <a:ext cx="207941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>
                    <a:latin typeface="Eras Light ITC" panose="020B0402030504020804" pitchFamily="34" charset="0"/>
                  </a:rPr>
                  <a:t>Maio/2023</a:t>
                </a:r>
              </a:p>
            </p:txBody>
          </p:sp>
          <p:grpSp>
            <p:nvGrpSpPr>
              <p:cNvPr id="53" name="Agrupar 52">
                <a:extLst>
                  <a:ext uri="{FF2B5EF4-FFF2-40B4-BE49-F238E27FC236}">
                    <a16:creationId xmlns:a16="http://schemas.microsoft.com/office/drawing/2014/main" id="{AC09A0F5-9CBD-89A6-234E-B7D4F6ABCA62}"/>
                  </a:ext>
                </a:extLst>
              </p:cNvPr>
              <p:cNvGrpSpPr/>
              <p:nvPr/>
            </p:nvGrpSpPr>
            <p:grpSpPr>
              <a:xfrm>
                <a:off x="1129237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54" name="Imagem 53">
                  <a:extLst>
                    <a:ext uri="{FF2B5EF4-FFF2-40B4-BE49-F238E27FC236}">
                      <a16:creationId xmlns:a16="http://schemas.microsoft.com/office/drawing/2014/main" id="{DC3278AF-061B-29AB-1770-02EF79325E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55" name="Imagem 54">
                  <a:extLst>
                    <a:ext uri="{FF2B5EF4-FFF2-40B4-BE49-F238E27FC236}">
                      <a16:creationId xmlns:a16="http://schemas.microsoft.com/office/drawing/2014/main" id="{429A84B0-AC41-98A7-EED8-48EC53B182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3" name="Agrupar 32">
              <a:extLst>
                <a:ext uri="{FF2B5EF4-FFF2-40B4-BE49-F238E27FC236}">
                  <a16:creationId xmlns:a16="http://schemas.microsoft.com/office/drawing/2014/main" id="{4B39E7BE-19F0-B5E3-267D-418A0D0E83F1}"/>
                </a:ext>
              </a:extLst>
            </p:cNvPr>
            <p:cNvGrpSpPr/>
            <p:nvPr/>
          </p:nvGrpSpPr>
          <p:grpSpPr>
            <a:xfrm>
              <a:off x="3884904" y="2889638"/>
              <a:ext cx="1850186" cy="1537860"/>
              <a:chOff x="3693115" y="2734892"/>
              <a:chExt cx="1850186" cy="1537860"/>
            </a:xfrm>
          </p:grpSpPr>
          <p:sp>
            <p:nvSpPr>
              <p:cNvPr id="48" name="CaixaDeTexto 47">
                <a:extLst>
                  <a:ext uri="{FF2B5EF4-FFF2-40B4-BE49-F238E27FC236}">
                    <a16:creationId xmlns:a16="http://schemas.microsoft.com/office/drawing/2014/main" id="{F6B19D64-412E-E080-F5B4-5B73E88C7E1A}"/>
                  </a:ext>
                </a:extLst>
              </p:cNvPr>
              <p:cNvSpPr txBox="1"/>
              <p:nvPr/>
            </p:nvSpPr>
            <p:spPr>
              <a:xfrm>
                <a:off x="3693115" y="2734892"/>
                <a:ext cx="185018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 err="1">
                    <a:latin typeface="Eras Light ITC" panose="020B0402030504020804" pitchFamily="34" charset="0"/>
                  </a:rPr>
                  <a:t>Jun</a:t>
                </a:r>
                <a:r>
                  <a:rPr lang="pt-BR" sz="3200" b="1" dirty="0">
                    <a:latin typeface="Eras Light ITC" panose="020B0402030504020804" pitchFamily="34" charset="0"/>
                  </a:rPr>
                  <a:t>/2023</a:t>
                </a:r>
              </a:p>
            </p:txBody>
          </p:sp>
          <p:grpSp>
            <p:nvGrpSpPr>
              <p:cNvPr id="49" name="Agrupar 48">
                <a:extLst>
                  <a:ext uri="{FF2B5EF4-FFF2-40B4-BE49-F238E27FC236}">
                    <a16:creationId xmlns:a16="http://schemas.microsoft.com/office/drawing/2014/main" id="{888F28BF-59EE-49CE-6843-2DCB6968BC92}"/>
                  </a:ext>
                </a:extLst>
              </p:cNvPr>
              <p:cNvGrpSpPr/>
              <p:nvPr/>
            </p:nvGrpSpPr>
            <p:grpSpPr>
              <a:xfrm>
                <a:off x="3694865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50" name="Imagem 49">
                  <a:extLst>
                    <a:ext uri="{FF2B5EF4-FFF2-40B4-BE49-F238E27FC236}">
                      <a16:creationId xmlns:a16="http://schemas.microsoft.com/office/drawing/2014/main" id="{D575BDC6-6750-D4C2-B138-53990BF180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51" name="Imagem 50">
                  <a:extLst>
                    <a:ext uri="{FF2B5EF4-FFF2-40B4-BE49-F238E27FC236}">
                      <a16:creationId xmlns:a16="http://schemas.microsoft.com/office/drawing/2014/main" id="{40C550DE-ECCA-E067-5780-484E5D6166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4" name="Agrupar 33">
              <a:extLst>
                <a:ext uri="{FF2B5EF4-FFF2-40B4-BE49-F238E27FC236}">
                  <a16:creationId xmlns:a16="http://schemas.microsoft.com/office/drawing/2014/main" id="{B698B714-6F49-17AE-459E-7DA463C69FEA}"/>
                </a:ext>
              </a:extLst>
            </p:cNvPr>
            <p:cNvGrpSpPr/>
            <p:nvPr/>
          </p:nvGrpSpPr>
          <p:grpSpPr>
            <a:xfrm>
              <a:off x="6415162" y="2889638"/>
              <a:ext cx="1846686" cy="1537860"/>
              <a:chOff x="6270986" y="2734892"/>
              <a:chExt cx="1846686" cy="1537860"/>
            </a:xfrm>
          </p:grpSpPr>
          <p:sp>
            <p:nvSpPr>
              <p:cNvPr id="44" name="CaixaDeTexto 43">
                <a:extLst>
                  <a:ext uri="{FF2B5EF4-FFF2-40B4-BE49-F238E27FC236}">
                    <a16:creationId xmlns:a16="http://schemas.microsoft.com/office/drawing/2014/main" id="{9D390719-F890-30D9-AAE7-9F61E67BEE51}"/>
                  </a:ext>
                </a:extLst>
              </p:cNvPr>
              <p:cNvSpPr txBox="1"/>
              <p:nvPr/>
            </p:nvSpPr>
            <p:spPr>
              <a:xfrm>
                <a:off x="6347783" y="2734892"/>
                <a:ext cx="16930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>
                    <a:latin typeface="Eras Light ITC" panose="020B0402030504020804" pitchFamily="34" charset="0"/>
                  </a:rPr>
                  <a:t>Jul/2023</a:t>
                </a:r>
              </a:p>
            </p:txBody>
          </p:sp>
          <p:grpSp>
            <p:nvGrpSpPr>
              <p:cNvPr id="45" name="Agrupar 44">
                <a:extLst>
                  <a:ext uri="{FF2B5EF4-FFF2-40B4-BE49-F238E27FC236}">
                    <a16:creationId xmlns:a16="http://schemas.microsoft.com/office/drawing/2014/main" id="{84102D6F-A9C0-6115-70D8-503A5D3B9431}"/>
                  </a:ext>
                </a:extLst>
              </p:cNvPr>
              <p:cNvGrpSpPr/>
              <p:nvPr/>
            </p:nvGrpSpPr>
            <p:grpSpPr>
              <a:xfrm>
                <a:off x="6270986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46" name="Imagem 45">
                  <a:extLst>
                    <a:ext uri="{FF2B5EF4-FFF2-40B4-BE49-F238E27FC236}">
                      <a16:creationId xmlns:a16="http://schemas.microsoft.com/office/drawing/2014/main" id="{1D181D34-76F4-44FC-BE46-B4F7FA808E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47" name="Imagem 46">
                  <a:extLst>
                    <a:ext uri="{FF2B5EF4-FFF2-40B4-BE49-F238E27FC236}">
                      <a16:creationId xmlns:a16="http://schemas.microsoft.com/office/drawing/2014/main" id="{963CA765-4B6B-6AFA-92A0-05DD95B1ED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5" name="Agrupar 34">
              <a:extLst>
                <a:ext uri="{FF2B5EF4-FFF2-40B4-BE49-F238E27FC236}">
                  <a16:creationId xmlns:a16="http://schemas.microsoft.com/office/drawing/2014/main" id="{F16CAB08-8B2A-1BF3-720F-6274D74D410B}"/>
                </a:ext>
              </a:extLst>
            </p:cNvPr>
            <p:cNvGrpSpPr/>
            <p:nvPr/>
          </p:nvGrpSpPr>
          <p:grpSpPr>
            <a:xfrm>
              <a:off x="8941920" y="2889638"/>
              <a:ext cx="1960793" cy="1537860"/>
              <a:chOff x="8829376" y="2734892"/>
              <a:chExt cx="1960793" cy="1537860"/>
            </a:xfrm>
          </p:grpSpPr>
          <p:sp>
            <p:nvSpPr>
              <p:cNvPr id="40" name="CaixaDeTexto 39">
                <a:extLst>
                  <a:ext uri="{FF2B5EF4-FFF2-40B4-BE49-F238E27FC236}">
                    <a16:creationId xmlns:a16="http://schemas.microsoft.com/office/drawing/2014/main" id="{807AEA88-D7AC-65F8-8529-56EF8BCACBDA}"/>
                  </a:ext>
                </a:extLst>
              </p:cNvPr>
              <p:cNvSpPr txBox="1"/>
              <p:nvPr/>
            </p:nvSpPr>
            <p:spPr>
              <a:xfrm>
                <a:off x="8829376" y="2734892"/>
                <a:ext cx="196079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 err="1">
                    <a:latin typeface="Eras Light ITC" panose="020B0402030504020804" pitchFamily="34" charset="0"/>
                  </a:rPr>
                  <a:t>Ago</a:t>
                </a:r>
                <a:r>
                  <a:rPr lang="pt-BR" sz="3200" b="1" dirty="0">
                    <a:latin typeface="Eras Light ITC" panose="020B0402030504020804" pitchFamily="34" charset="0"/>
                  </a:rPr>
                  <a:t>/2023</a:t>
                </a:r>
              </a:p>
            </p:txBody>
          </p:sp>
          <p:grpSp>
            <p:nvGrpSpPr>
              <p:cNvPr id="41" name="Agrupar 40">
                <a:extLst>
                  <a:ext uri="{FF2B5EF4-FFF2-40B4-BE49-F238E27FC236}">
                    <a16:creationId xmlns:a16="http://schemas.microsoft.com/office/drawing/2014/main" id="{3F979578-1D33-0C9C-9018-9B5EE543423E}"/>
                  </a:ext>
                </a:extLst>
              </p:cNvPr>
              <p:cNvGrpSpPr/>
              <p:nvPr/>
            </p:nvGrpSpPr>
            <p:grpSpPr>
              <a:xfrm>
                <a:off x="8886429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42" name="Imagem 41">
                  <a:extLst>
                    <a:ext uri="{FF2B5EF4-FFF2-40B4-BE49-F238E27FC236}">
                      <a16:creationId xmlns:a16="http://schemas.microsoft.com/office/drawing/2014/main" id="{98058FB1-D1A2-AC82-D913-836E71D3B0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43" name="Imagem 42">
                  <a:extLst>
                    <a:ext uri="{FF2B5EF4-FFF2-40B4-BE49-F238E27FC236}">
                      <a16:creationId xmlns:a16="http://schemas.microsoft.com/office/drawing/2014/main" id="{F546111C-4D6F-3C81-9BF2-9FDB5DF973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A0ACC42A-F79E-9459-AF29-B4BE3DC8CAA2}"/>
                </a:ext>
              </a:extLst>
            </p:cNvPr>
            <p:cNvSpPr txBox="1"/>
            <p:nvPr/>
          </p:nvSpPr>
          <p:spPr>
            <a:xfrm flipH="1">
              <a:off x="1475884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58.013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48A3B931-3301-D489-E372-82C2E27698F4}"/>
                </a:ext>
              </a:extLst>
            </p:cNvPr>
            <p:cNvSpPr txBox="1"/>
            <p:nvPr/>
          </p:nvSpPr>
          <p:spPr>
            <a:xfrm flipH="1">
              <a:off x="4120759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58.188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D6C323C9-F8AA-BE81-8F00-817C2E10AE80}"/>
                </a:ext>
              </a:extLst>
            </p:cNvPr>
            <p:cNvSpPr txBox="1"/>
            <p:nvPr/>
          </p:nvSpPr>
          <p:spPr>
            <a:xfrm flipH="1">
              <a:off x="6649267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58.046</a:t>
              </a: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AEE0755F-580E-53F9-9BD5-6847708879BE}"/>
                </a:ext>
              </a:extLst>
            </p:cNvPr>
            <p:cNvSpPr txBox="1"/>
            <p:nvPr/>
          </p:nvSpPr>
          <p:spPr>
            <a:xfrm flipH="1">
              <a:off x="9233078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58.039</a:t>
              </a:r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388F232C-7CD9-B2B7-5C42-E9474E410420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</p:spTree>
    <p:extLst>
      <p:ext uri="{BB962C8B-B14F-4D97-AF65-F5344CB8AC3E}">
        <p14:creationId xmlns:p14="http://schemas.microsoft.com/office/powerpoint/2010/main" val="19982342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9" grpId="0"/>
          <p:bldP spid="30" grpId="0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DFB3C4B-78E8-FFB3-F49D-90F4846B24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7"/>
          <a:stretch/>
        </p:blipFill>
        <p:spPr>
          <a:xfrm rot="10800000" flipH="1">
            <a:off x="7117438" y="3182556"/>
            <a:ext cx="4501661" cy="3271252"/>
          </a:xfrm>
          <a:prstGeom prst="snip2Diag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7BB3FF7-9963-BDA3-F98B-8C6ADE4B2F18}"/>
              </a:ext>
            </a:extLst>
          </p:cNvPr>
          <p:cNvSpPr txBox="1"/>
          <p:nvPr/>
        </p:nvSpPr>
        <p:spPr>
          <a:xfrm>
            <a:off x="572901" y="1812405"/>
            <a:ext cx="55230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rPr>
              <a:t>Potencial cadastral </a:t>
            </a:r>
            <a:r>
              <a:rPr lang="pt-BR" sz="2800" b="1" dirty="0">
                <a:latin typeface="+mj-lt"/>
                <a:cs typeface="Calibri Light" panose="020F0302020204030204" pitchFamily="34" charset="0"/>
              </a:rPr>
              <a:t>é a quantidade de cadastros que município pode cadastrar. No caso de Granja o potencial de cadastros é </a:t>
            </a:r>
            <a:r>
              <a:rPr lang="pt-BR" sz="2800" b="1" dirty="0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rPr>
              <a:t>57.750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F794B9A-B9B7-5CF4-C244-D26BB32427D4}"/>
              </a:ext>
            </a:extLst>
          </p:cNvPr>
          <p:cNvSpPr txBox="1"/>
          <p:nvPr/>
        </p:nvSpPr>
        <p:spPr>
          <a:xfrm>
            <a:off x="526518" y="4416455"/>
            <a:ext cx="55230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+mj-lt"/>
                <a:cs typeface="Calibri Light" panose="020F0302020204030204" pitchFamily="34" charset="0"/>
              </a:rPr>
              <a:t>Granja atingiu no último 2º quadrimestre de 2023 </a:t>
            </a:r>
            <a:r>
              <a:rPr lang="pt-BR" sz="2800" b="1" dirty="0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rPr>
              <a:t>58.039 </a:t>
            </a:r>
            <a:r>
              <a:rPr lang="pt-BR" sz="2800" b="1" dirty="0">
                <a:latin typeface="+mj-lt"/>
                <a:cs typeface="Calibri Light" panose="020F0302020204030204" pitchFamily="34" charset="0"/>
              </a:rPr>
              <a:t>pessoas cadastradas</a:t>
            </a:r>
          </a:p>
          <a:p>
            <a:pPr algn="just"/>
            <a:endParaRPr lang="pt-BR" sz="2800" b="1" dirty="0">
              <a:solidFill>
                <a:schemeClr val="accent1"/>
              </a:solidFill>
              <a:latin typeface="+mj-lt"/>
              <a:cs typeface="Calibri Light" panose="020F0302020204030204" pitchFamily="34" charset="0"/>
            </a:endParaRP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518B405A-B05E-7F8C-E004-FCF043C871F5}"/>
              </a:ext>
            </a:extLst>
          </p:cNvPr>
          <p:cNvGrpSpPr/>
          <p:nvPr/>
        </p:nvGrpSpPr>
        <p:grpSpPr>
          <a:xfrm>
            <a:off x="7117438" y="910194"/>
            <a:ext cx="3934875" cy="1352056"/>
            <a:chOff x="7117438" y="724666"/>
            <a:chExt cx="3934875" cy="1352056"/>
          </a:xfrm>
        </p:grpSpPr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2908B7E1-3F4F-B88D-9E7B-7B13CF12F59C}"/>
                </a:ext>
              </a:extLst>
            </p:cNvPr>
            <p:cNvSpPr txBox="1"/>
            <p:nvPr/>
          </p:nvSpPr>
          <p:spPr>
            <a:xfrm>
              <a:off x="7117438" y="724666"/>
              <a:ext cx="21942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3200" b="1" dirty="0">
                  <a:solidFill>
                    <a:schemeClr val="bg1"/>
                  </a:solidFill>
                  <a:latin typeface="Eras Light ITC" panose="020B0402030504020804" pitchFamily="34" charset="0"/>
                  <a:cs typeface="Calibri" panose="020F0502020204030204" pitchFamily="34" charset="0"/>
                </a:rPr>
                <a:t>Potencial</a:t>
              </a: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8447A3D5-6BE5-4BF4-F784-D380C02092DA}"/>
                </a:ext>
              </a:extLst>
            </p:cNvPr>
            <p:cNvSpPr txBox="1"/>
            <p:nvPr/>
          </p:nvSpPr>
          <p:spPr>
            <a:xfrm>
              <a:off x="7667403" y="1245725"/>
              <a:ext cx="33849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800" b="1" dirty="0">
                  <a:solidFill>
                    <a:srgbClr val="477AAF"/>
                  </a:solidFill>
                  <a:latin typeface="Eras Bold ITC" panose="020B0907030504020204" pitchFamily="34" charset="0"/>
                  <a:cs typeface="Calibri" panose="020F0502020204030204" pitchFamily="34" charset="0"/>
                </a:rPr>
                <a:t>Cadastral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9049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DF57F16-1452-2C56-63FF-3421D78AD930}"/>
              </a:ext>
            </a:extLst>
          </p:cNvPr>
          <p:cNvSpPr txBox="1"/>
          <p:nvPr/>
        </p:nvSpPr>
        <p:spPr>
          <a:xfrm>
            <a:off x="2812206" y="1398182"/>
            <a:ext cx="1835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eMulti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A4F4D8B-F616-A125-936A-7B509FAB423C}"/>
              </a:ext>
            </a:extLst>
          </p:cNvPr>
          <p:cNvSpPr txBox="1"/>
          <p:nvPr/>
        </p:nvSpPr>
        <p:spPr>
          <a:xfrm>
            <a:off x="1285461" y="821634"/>
            <a:ext cx="414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Light ITC" panose="020B0402030504020804" pitchFamily="34" charset="0"/>
                <a:cs typeface="Calibri" panose="020F0502020204030204" pitchFamily="34" charset="0"/>
              </a:rPr>
              <a:t>Indicadores </a:t>
            </a:r>
          </a:p>
        </p:txBody>
      </p:sp>
      <p:sp>
        <p:nvSpPr>
          <p:cNvPr id="4" name="Espaço Reservado para Texto 1">
            <a:extLst>
              <a:ext uri="{FF2B5EF4-FFF2-40B4-BE49-F238E27FC236}">
                <a16:creationId xmlns:a16="http://schemas.microsoft.com/office/drawing/2014/main" id="{3F3702C0-EEA0-45B3-C36F-090D5164F376}"/>
              </a:ext>
            </a:extLst>
          </p:cNvPr>
          <p:cNvSpPr txBox="1">
            <a:spLocks/>
          </p:cNvSpPr>
          <p:nvPr/>
        </p:nvSpPr>
        <p:spPr>
          <a:xfrm>
            <a:off x="2111980" y="2745690"/>
            <a:ext cx="8251219" cy="591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b="0" kern="1200">
                <a:solidFill>
                  <a:schemeClr val="tx1"/>
                </a:solidFill>
                <a:latin typeface="Eras Bold ITC" panose="020B0907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800" b="1" dirty="0">
                <a:latin typeface="Eras Light ITC" panose="020B0402030504020804" pitchFamily="34" charset="0"/>
              </a:rPr>
              <a:t>Percentual de </a:t>
            </a:r>
            <a:r>
              <a:rPr lang="pt-BR" sz="2800" b="1" dirty="0">
                <a:solidFill>
                  <a:schemeClr val="accent1"/>
                </a:solidFill>
                <a:latin typeface="Eras Light ITC" panose="020B0402030504020804" pitchFamily="34" charset="0"/>
              </a:rPr>
              <a:t>atendimentos compartilhados</a:t>
            </a:r>
          </a:p>
        </p:txBody>
      </p:sp>
      <p:sp>
        <p:nvSpPr>
          <p:cNvPr id="5" name="Espaço Reservado para Texto 1">
            <a:extLst>
              <a:ext uri="{FF2B5EF4-FFF2-40B4-BE49-F238E27FC236}">
                <a16:creationId xmlns:a16="http://schemas.microsoft.com/office/drawing/2014/main" id="{07781A1B-2E2F-EF08-189C-0CDDAEEB7B3B}"/>
              </a:ext>
            </a:extLst>
          </p:cNvPr>
          <p:cNvSpPr txBox="1">
            <a:spLocks/>
          </p:cNvSpPr>
          <p:nvPr/>
        </p:nvSpPr>
        <p:spPr>
          <a:xfrm>
            <a:off x="2111980" y="3429231"/>
            <a:ext cx="6882062" cy="591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b="0" kern="1200">
                <a:solidFill>
                  <a:schemeClr val="tx1"/>
                </a:solidFill>
                <a:latin typeface="Eras Bold ITC" panose="020B0907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800" b="1" dirty="0">
                <a:latin typeface="Eras Light ITC" panose="020B0402030504020804" pitchFamily="34" charset="0"/>
              </a:rPr>
              <a:t>Percentual de </a:t>
            </a:r>
            <a:r>
              <a:rPr lang="pt-BR" sz="2800" b="1" dirty="0">
                <a:solidFill>
                  <a:schemeClr val="accent1"/>
                </a:solidFill>
                <a:latin typeface="Eras Light ITC" panose="020B0402030504020804" pitchFamily="34" charset="0"/>
              </a:rPr>
              <a:t>atendimento de grupos</a:t>
            </a:r>
          </a:p>
        </p:txBody>
      </p:sp>
      <p:sp>
        <p:nvSpPr>
          <p:cNvPr id="6" name="Espaço Reservado para Texto 1">
            <a:extLst>
              <a:ext uri="{FF2B5EF4-FFF2-40B4-BE49-F238E27FC236}">
                <a16:creationId xmlns:a16="http://schemas.microsoft.com/office/drawing/2014/main" id="{EEA58909-CB33-7E27-35EA-AA66C34C3642}"/>
              </a:ext>
            </a:extLst>
          </p:cNvPr>
          <p:cNvSpPr txBox="1">
            <a:spLocks/>
          </p:cNvSpPr>
          <p:nvPr/>
        </p:nvSpPr>
        <p:spPr>
          <a:xfrm>
            <a:off x="2111980" y="4112772"/>
            <a:ext cx="8728298" cy="591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b="0" kern="1200">
                <a:solidFill>
                  <a:schemeClr val="tx1"/>
                </a:solidFill>
                <a:latin typeface="Eras Bold ITC" panose="020B0907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800" b="1" dirty="0">
                <a:latin typeface="Eras Light ITC" panose="020B0402030504020804" pitchFamily="34" charset="0"/>
              </a:rPr>
              <a:t>Quantidade de atividades de </a:t>
            </a:r>
            <a:r>
              <a:rPr lang="pt-BR" sz="2800" b="1" dirty="0" err="1">
                <a:solidFill>
                  <a:schemeClr val="accent1"/>
                </a:solidFill>
                <a:latin typeface="Eras Light ITC" panose="020B0402030504020804" pitchFamily="34" charset="0"/>
              </a:rPr>
              <a:t>matriciamento</a:t>
            </a:r>
            <a:r>
              <a:rPr lang="pt-BR" sz="2800" b="1" dirty="0">
                <a:solidFill>
                  <a:schemeClr val="accent1"/>
                </a:solidFill>
                <a:latin typeface="Eras Light ITC" panose="020B0402030504020804" pitchFamily="34" charset="0"/>
              </a:rPr>
              <a:t> das equipes </a:t>
            </a:r>
          </a:p>
        </p:txBody>
      </p:sp>
      <p:pic>
        <p:nvPicPr>
          <p:cNvPr id="7" name="Gráfico 6" descr="Gráfico de pizza">
            <a:extLst>
              <a:ext uri="{FF2B5EF4-FFF2-40B4-BE49-F238E27FC236}">
                <a16:creationId xmlns:a16="http://schemas.microsoft.com/office/drawing/2014/main" id="{E67A0ABD-E9B4-F614-C4D8-25536E7F0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9189" y="2625007"/>
            <a:ext cx="655983" cy="655983"/>
          </a:xfrm>
          <a:prstGeom prst="rect">
            <a:avLst/>
          </a:prstGeom>
        </p:spPr>
      </p:pic>
      <p:pic>
        <p:nvPicPr>
          <p:cNvPr id="8" name="Gráfico 7" descr="Gráfico de pizza">
            <a:extLst>
              <a:ext uri="{FF2B5EF4-FFF2-40B4-BE49-F238E27FC236}">
                <a16:creationId xmlns:a16="http://schemas.microsoft.com/office/drawing/2014/main" id="{8CB9A4C1-CEBF-3283-B6D1-69DCCF05B4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9189" y="3307027"/>
            <a:ext cx="655983" cy="655983"/>
          </a:xfrm>
          <a:prstGeom prst="rect">
            <a:avLst/>
          </a:prstGeom>
        </p:spPr>
      </p:pic>
      <p:pic>
        <p:nvPicPr>
          <p:cNvPr id="9" name="Gráfico 8" descr="Gráfico de pizza">
            <a:extLst>
              <a:ext uri="{FF2B5EF4-FFF2-40B4-BE49-F238E27FC236}">
                <a16:creationId xmlns:a16="http://schemas.microsoft.com/office/drawing/2014/main" id="{00085CB4-4E17-0008-B041-F25D40468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9189" y="3989047"/>
            <a:ext cx="655983" cy="65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97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386FFDB-FC35-6598-817D-D1DCF9B7B9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1"/>
          <a:stretch/>
        </p:blipFill>
        <p:spPr>
          <a:xfrm flipH="1">
            <a:off x="5970194" y="1925608"/>
            <a:ext cx="3902676" cy="3627053"/>
          </a:xfrm>
          <a:prstGeom prst="teardrop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77C713-03A8-614A-E8B5-32927A1600D2}"/>
              </a:ext>
            </a:extLst>
          </p:cNvPr>
          <p:cNvSpPr txBox="1"/>
          <p:nvPr/>
        </p:nvSpPr>
        <p:spPr>
          <a:xfrm>
            <a:off x="278299" y="636105"/>
            <a:ext cx="29514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FFC000"/>
                </a:solidFill>
                <a:latin typeface="Eras Demi ITC" panose="020B0805030504020804" pitchFamily="34" charset="0"/>
              </a:rPr>
              <a:t>Atendimentos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A8A1A0F-3C68-7B16-AC63-3E2C04CA956D}"/>
              </a:ext>
            </a:extLst>
          </p:cNvPr>
          <p:cNvSpPr txBox="1"/>
          <p:nvPr/>
        </p:nvSpPr>
        <p:spPr>
          <a:xfrm>
            <a:off x="655986" y="1220880"/>
            <a:ext cx="5541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latin typeface="Eras Bold ITC" panose="020B0907030504020204" pitchFamily="34" charset="0"/>
              </a:rPr>
              <a:t>Compartilhados da eMulti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AA5A65-C44F-FBBF-9FF1-A17E380F5E54}"/>
              </a:ext>
            </a:extLst>
          </p:cNvPr>
          <p:cNvSpPr txBox="1"/>
          <p:nvPr/>
        </p:nvSpPr>
        <p:spPr>
          <a:xfrm>
            <a:off x="458797" y="2632236"/>
            <a:ext cx="52528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Durante o segundo quadrimestre de 2023, os </a:t>
            </a:r>
            <a:r>
              <a:rPr lang="pt-BR" sz="2800" b="1" dirty="0">
                <a:solidFill>
                  <a:srgbClr val="477AAF"/>
                </a:solidFill>
              </a:rPr>
              <a:t>atendimentos compartilhados</a:t>
            </a:r>
            <a:r>
              <a:rPr lang="pt-BR" sz="2800" dirty="0"/>
              <a:t> constituíram </a:t>
            </a:r>
            <a:r>
              <a:rPr lang="pt-BR" sz="2800" b="1" dirty="0">
                <a:solidFill>
                  <a:srgbClr val="477AAF"/>
                </a:solidFill>
              </a:rPr>
              <a:t>69,6%</a:t>
            </a:r>
            <a:r>
              <a:rPr lang="pt-BR" sz="2800" dirty="0"/>
              <a:t> do total de atendimentos realizados pela eMulti.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128336-DEE1-2DFE-5B95-8BB9FCF76E07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EB186D4E-07E3-44EF-7A2C-C660DED07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83" b="90780" l="8209" r="88806">
                        <a14:foregroundMark x1="83582" y1="26241" x2="84328" y2="50355"/>
                        <a14:foregroundMark x1="29104" y1="8511" x2="68657" y2="9220"/>
                        <a14:foregroundMark x1="68657" y1="9220" x2="72388" y2="14894"/>
                        <a14:foregroundMark x1="47761" y1="7092" x2="68657" y2="7801"/>
                        <a14:foregroundMark x1="14179" y1="65957" x2="26866" y2="80142"/>
                        <a14:foregroundMark x1="26866" y1="80142" x2="44030" y2="90780"/>
                        <a14:foregroundMark x1="46269" y1="90780" x2="55224" y2="90071"/>
                        <a14:foregroundMark x1="56716" y1="89362" x2="79851" y2="73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965" y="5356772"/>
            <a:ext cx="822173" cy="86512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A73E8F2E-2EA9-1947-240E-1249CC3DB577}"/>
              </a:ext>
            </a:extLst>
          </p:cNvPr>
          <p:cNvSpPr txBox="1"/>
          <p:nvPr/>
        </p:nvSpPr>
        <p:spPr>
          <a:xfrm>
            <a:off x="1987826" y="6198503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latin typeface="Eras Light ITC" panose="020B0402030504020804" pitchFamily="34" charset="0"/>
              </a:rPr>
              <a:t>Secretaria Municipal de Saúde</a:t>
            </a:r>
          </a:p>
        </p:txBody>
      </p:sp>
    </p:spTree>
    <p:extLst>
      <p:ext uri="{BB962C8B-B14F-4D97-AF65-F5344CB8AC3E}">
        <p14:creationId xmlns:p14="http://schemas.microsoft.com/office/powerpoint/2010/main" val="3436863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99FFC57C-97EE-1809-7CD0-2CAFE7357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03234" y="1925608"/>
            <a:ext cx="3902677" cy="3627053"/>
          </a:xfrm>
          <a:prstGeom prst="teardrop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77C713-03A8-614A-E8B5-32927A1600D2}"/>
              </a:ext>
            </a:extLst>
          </p:cNvPr>
          <p:cNvSpPr txBox="1"/>
          <p:nvPr/>
        </p:nvSpPr>
        <p:spPr>
          <a:xfrm>
            <a:off x="278299" y="636105"/>
            <a:ext cx="29514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FFC000"/>
                </a:solidFill>
                <a:latin typeface="Eras Demi ITC" panose="020B0805030504020804" pitchFamily="34" charset="0"/>
              </a:rPr>
              <a:t>Atendimentos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A8A1A0F-3C68-7B16-AC63-3E2C04CA956D}"/>
              </a:ext>
            </a:extLst>
          </p:cNvPr>
          <p:cNvSpPr txBox="1"/>
          <p:nvPr/>
        </p:nvSpPr>
        <p:spPr>
          <a:xfrm>
            <a:off x="655986" y="1220880"/>
            <a:ext cx="43444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latin typeface="Eras Bold ITC" panose="020B0907030504020204" pitchFamily="34" charset="0"/>
              </a:rPr>
              <a:t>De grupos da eMulti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AA5A65-C44F-FBBF-9FF1-A17E380F5E54}"/>
              </a:ext>
            </a:extLst>
          </p:cNvPr>
          <p:cNvSpPr txBox="1"/>
          <p:nvPr/>
        </p:nvSpPr>
        <p:spPr>
          <a:xfrm>
            <a:off x="458797" y="2632236"/>
            <a:ext cx="52528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No segundo quadrimestre de 2023, os </a:t>
            </a:r>
            <a:r>
              <a:rPr lang="pt-BR" sz="2800" b="1" dirty="0">
                <a:solidFill>
                  <a:srgbClr val="477AAF"/>
                </a:solidFill>
              </a:rPr>
              <a:t>grupos das </a:t>
            </a:r>
            <a:r>
              <a:rPr lang="pt-BR" sz="2800" b="1" dirty="0" err="1">
                <a:solidFill>
                  <a:srgbClr val="477AAF"/>
                </a:solidFill>
              </a:rPr>
              <a:t>eMultis</a:t>
            </a:r>
            <a:r>
              <a:rPr lang="pt-BR" sz="2800" b="1" dirty="0"/>
              <a:t> </a:t>
            </a:r>
            <a:r>
              <a:rPr lang="pt-BR" sz="2800" dirty="0"/>
              <a:t>representaram </a:t>
            </a:r>
            <a:r>
              <a:rPr lang="pt-BR" sz="2800" b="1" dirty="0">
                <a:solidFill>
                  <a:srgbClr val="477AAF"/>
                </a:solidFill>
              </a:rPr>
              <a:t>21,2%</a:t>
            </a:r>
            <a:r>
              <a:rPr lang="pt-BR" sz="2800" dirty="0"/>
              <a:t> dos atendimentos em atividades coletivas.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128336-DEE1-2DFE-5B95-8BB9FCF76E07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D39166F-5FF8-4CC5-C50A-C372A2720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83" b="90780" l="8209" r="88806">
                        <a14:foregroundMark x1="83582" y1="26241" x2="84328" y2="50355"/>
                        <a14:foregroundMark x1="29104" y1="8511" x2="68657" y2="9220"/>
                        <a14:foregroundMark x1="68657" y1="9220" x2="72388" y2="14894"/>
                        <a14:foregroundMark x1="47761" y1="7092" x2="68657" y2="7801"/>
                        <a14:foregroundMark x1="14179" y1="65957" x2="26866" y2="80142"/>
                        <a14:foregroundMark x1="26866" y1="80142" x2="44030" y2="90780"/>
                        <a14:foregroundMark x1="46269" y1="90780" x2="55224" y2="90071"/>
                        <a14:foregroundMark x1="56716" y1="89362" x2="79851" y2="73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965" y="5356772"/>
            <a:ext cx="822173" cy="865123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03E1F4F0-96CD-43BA-16B0-FB693DC2A148}"/>
              </a:ext>
            </a:extLst>
          </p:cNvPr>
          <p:cNvSpPr txBox="1"/>
          <p:nvPr/>
        </p:nvSpPr>
        <p:spPr>
          <a:xfrm>
            <a:off x="1987826" y="6198503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latin typeface="Eras Light ITC" panose="020B0402030504020804" pitchFamily="34" charset="0"/>
              </a:rPr>
              <a:t>Secretaria Municipal de Saúde</a:t>
            </a:r>
          </a:p>
        </p:txBody>
      </p:sp>
    </p:spTree>
    <p:extLst>
      <p:ext uri="{BB962C8B-B14F-4D97-AF65-F5344CB8AC3E}">
        <p14:creationId xmlns:p14="http://schemas.microsoft.com/office/powerpoint/2010/main" val="2112414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4912867A-277D-7729-7B7C-9BC3EE0A4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03230" y="1925608"/>
            <a:ext cx="3902677" cy="3600549"/>
          </a:xfrm>
          <a:prstGeom prst="teardrop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77C713-03A8-614A-E8B5-32927A1600D2}"/>
              </a:ext>
            </a:extLst>
          </p:cNvPr>
          <p:cNvSpPr txBox="1"/>
          <p:nvPr/>
        </p:nvSpPr>
        <p:spPr>
          <a:xfrm>
            <a:off x="278299" y="636105"/>
            <a:ext cx="30091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FFC000"/>
                </a:solidFill>
                <a:latin typeface="Eras Demi ITC" panose="020B0805030504020804" pitchFamily="34" charset="0"/>
              </a:rPr>
              <a:t>Matriciamento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A8A1A0F-3C68-7B16-AC63-3E2C04CA956D}"/>
              </a:ext>
            </a:extLst>
          </p:cNvPr>
          <p:cNvSpPr txBox="1"/>
          <p:nvPr/>
        </p:nvSpPr>
        <p:spPr>
          <a:xfrm>
            <a:off x="655986" y="1220880"/>
            <a:ext cx="59073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latin typeface="Eras Bold ITC" panose="020B0907030504020204" pitchFamily="34" charset="0"/>
              </a:rPr>
              <a:t>Das </a:t>
            </a:r>
            <a:r>
              <a:rPr lang="pt-BR" sz="3200" dirty="0" err="1">
                <a:latin typeface="Eras Bold ITC" panose="020B0907030504020204" pitchFamily="34" charset="0"/>
              </a:rPr>
              <a:t>eMultis</a:t>
            </a:r>
            <a:r>
              <a:rPr lang="pt-BR" sz="3200" dirty="0">
                <a:latin typeface="Eras Bold ITC" panose="020B0907030504020204" pitchFamily="34" charset="0"/>
              </a:rPr>
              <a:t> com as ESF/ESB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AA5A65-C44F-FBBF-9FF1-A17E380F5E54}"/>
              </a:ext>
            </a:extLst>
          </p:cNvPr>
          <p:cNvSpPr txBox="1"/>
          <p:nvPr/>
        </p:nvSpPr>
        <p:spPr>
          <a:xfrm>
            <a:off x="458797" y="2632236"/>
            <a:ext cx="52528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No segundo quadrimestre de 2023, os </a:t>
            </a:r>
            <a:r>
              <a:rPr lang="pt-BR" sz="2800" dirty="0" err="1"/>
              <a:t>eMultis</a:t>
            </a:r>
            <a:r>
              <a:rPr lang="pt-BR" sz="2800" dirty="0"/>
              <a:t> conduziram </a:t>
            </a:r>
            <a:r>
              <a:rPr lang="pt-BR" sz="2800" b="1" dirty="0">
                <a:solidFill>
                  <a:srgbClr val="477AAF"/>
                </a:solidFill>
              </a:rPr>
              <a:t>77 </a:t>
            </a:r>
            <a:r>
              <a:rPr lang="pt-BR" sz="2800" b="1" dirty="0" err="1">
                <a:solidFill>
                  <a:srgbClr val="477AAF"/>
                </a:solidFill>
              </a:rPr>
              <a:t>matriciamentos</a:t>
            </a:r>
            <a:r>
              <a:rPr lang="pt-BR" sz="2800" dirty="0"/>
              <a:t>, colaborando com as Equipes de Saúde da Família e a Equipe de Saúde Bucal em seus processos de trabalho.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128336-DEE1-2DFE-5B95-8BB9FCF76E07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BAAF98BD-C2F1-7265-BDB4-29CA505A71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83" b="90780" l="8209" r="88806">
                        <a14:foregroundMark x1="83582" y1="26241" x2="84328" y2="50355"/>
                        <a14:foregroundMark x1="29104" y1="8511" x2="68657" y2="9220"/>
                        <a14:foregroundMark x1="68657" y1="9220" x2="72388" y2="14894"/>
                        <a14:foregroundMark x1="47761" y1="7092" x2="68657" y2="7801"/>
                        <a14:foregroundMark x1="14179" y1="65957" x2="26866" y2="80142"/>
                        <a14:foregroundMark x1="26866" y1="80142" x2="44030" y2="90780"/>
                        <a14:foregroundMark x1="46269" y1="90780" x2="55224" y2="90071"/>
                        <a14:foregroundMark x1="56716" y1="89362" x2="79851" y2="73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6965" y="5356772"/>
            <a:ext cx="822173" cy="86512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E7035148-5335-1506-E40E-8371789A3DFB}"/>
              </a:ext>
            </a:extLst>
          </p:cNvPr>
          <p:cNvSpPr txBox="1"/>
          <p:nvPr/>
        </p:nvSpPr>
        <p:spPr>
          <a:xfrm>
            <a:off x="1987826" y="6198503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latin typeface="Eras Light ITC" panose="020B0402030504020804" pitchFamily="34" charset="0"/>
              </a:rPr>
              <a:t>Secretaria Municipal de Saúde</a:t>
            </a:r>
          </a:p>
        </p:txBody>
      </p:sp>
    </p:spTree>
    <p:extLst>
      <p:ext uri="{BB962C8B-B14F-4D97-AF65-F5344CB8AC3E}">
        <p14:creationId xmlns:p14="http://schemas.microsoft.com/office/powerpoint/2010/main" val="16483064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489</TotalTime>
  <Words>219</Words>
  <Application>Microsoft Office PowerPoint</Application>
  <PresentationFormat>Widescreen</PresentationFormat>
  <Paragraphs>50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Eras Bold ITC</vt:lpstr>
      <vt:lpstr>Eras Demi ITC</vt:lpstr>
      <vt:lpstr>Eras Light ITC</vt:lpstr>
      <vt:lpstr>Franklin Gothic Demi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 Tintina</dc:creator>
  <cp:lastModifiedBy>Marcio Tintina</cp:lastModifiedBy>
  <cp:revision>5</cp:revision>
  <dcterms:created xsi:type="dcterms:W3CDTF">2023-09-20T12:05:04Z</dcterms:created>
  <dcterms:modified xsi:type="dcterms:W3CDTF">2023-09-21T20:01:53Z</dcterms:modified>
</cp:coreProperties>
</file>

<file path=docProps/thumbnail.jpeg>
</file>